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6532"/>
  </p:normalViewPr>
  <p:slideViewPr>
    <p:cSldViewPr snapToGrid="0">
      <p:cViewPr varScale="1">
        <p:scale>
          <a:sx n="125" d="100"/>
          <a:sy n="125" d="100"/>
        </p:scale>
        <p:origin x="176" y="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/>
            <a:t>Recognise Generative AI Trends</a:t>
          </a:r>
          <a:r>
            <a:rPr lang="en-GB"/>
            <a:t>: Recognize the exponential growth of Model Compute and Data and its implication for inference.</a:t>
          </a:r>
          <a:endParaRPr lang="en-US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Recognise Generative AI Trends</a:t>
          </a:r>
          <a:r>
            <a:rPr lang="en-GB" sz="1600" kern="1200"/>
            <a:t>: Recognize the exponential growth of Model Compute and Data and its implication for inference.</a:t>
          </a:r>
          <a:endParaRPr lang="en-US" sz="1600" kern="120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</a:t>
            </a:r>
            <a:r>
              <a:rPr lang="en-GB" dirty="0" err="1"/>
              <a:t>applications.Generative</a:t>
            </a:r>
            <a:r>
              <a:rPr lang="en-GB" dirty="0"/>
              <a:t> AI is rapidly advancing, making real-time and on-device AI more </a:t>
            </a:r>
            <a:r>
              <a:rPr lang="en-GB" dirty="0" err="1"/>
              <a:t>feasible.There</a:t>
            </a:r>
            <a:r>
              <a:rPr lang="en-GB" dirty="0"/>
              <a:t> is a distinction between on-device AI and cloud </a:t>
            </a:r>
            <a:r>
              <a:rPr lang="en-GB" dirty="0" err="1"/>
              <a:t>AI.On</a:t>
            </a:r>
            <a:r>
              <a:rPr lang="en-GB" dirty="0"/>
              <a:t>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</a:t>
            </a:r>
            <a:r>
              <a:rPr lang="en-GB" dirty="0" err="1"/>
              <a:t>ARM.It</a:t>
            </a:r>
            <a:r>
              <a:rPr lang="en-GB" dirty="0"/>
              <a:t>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matrix-matrix and matrix-vector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ML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"Bitter Lesson"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scs.stanford.edu/~zyedidia/docs/arm/cortex_a72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1998"/>
            <a:ext cx="8129587" cy="1691720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6572111" y="2518759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1901-C138-0F55-6831-E38E8ACBB8AB}"/>
              </a:ext>
            </a:extLst>
          </p:cNvPr>
          <p:cNvSpPr txBox="1">
            <a:spLocks/>
          </p:cNvSpPr>
          <p:nvPr/>
        </p:nvSpPr>
        <p:spPr>
          <a:xfrm>
            <a:off x="0" y="2363445"/>
            <a:ext cx="6215865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(also known as Streaming Multiprocessors, Compute Units, or Execution Units)</a:t>
            </a:r>
            <a:endParaRPr lang="en-GB" sz="1200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Data):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Threads):</a:t>
            </a:r>
          </a:p>
          <a:p>
            <a:pPr marL="780415" lvl="2" indent="0">
              <a:buFontTx/>
              <a:buNone/>
            </a:pPr>
            <a:endParaRPr lang="en-GB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4F5C9-D2E0-BD82-15D0-458E2FDFB356}"/>
              </a:ext>
            </a:extLst>
          </p:cNvPr>
          <p:cNvSpPr txBox="1">
            <a:spLocks/>
          </p:cNvSpPr>
          <p:nvPr/>
        </p:nvSpPr>
        <p:spPr>
          <a:xfrm>
            <a:off x="0" y="4088197"/>
            <a:ext cx="8129587" cy="232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FontTx/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616081"/>
              </p:ext>
            </p:extLst>
          </p:nvPr>
        </p:nvGraphicFramePr>
        <p:xfrm>
          <a:off x="255294" y="841751"/>
          <a:ext cx="11484483" cy="56705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 /In-Order Execution for flexible task handling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2-5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$10- $10,000</a:t>
                      </a:r>
                      <a:r>
                        <a:rPr lang="en-GB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$1000 - 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70B * 2 Bytes = 140Gb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Matrix-Matrix</a:t>
            </a:r>
            <a:r>
              <a:rPr lang="en-GB" altLang="en-US" dirty="0"/>
              <a:t>, </a:t>
            </a:r>
            <a:r>
              <a:rPr lang="en-GB" altLang="en-US" b="1" dirty="0"/>
              <a:t>Matrix-Vector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055" r="-3963" b="-3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91325" y="1810195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0" y="87475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</a:t>
            </a:r>
          </a:p>
          <a:p>
            <a:pPr lvl="3"/>
            <a:r>
              <a:rPr lang="en-GB" dirty="0"/>
              <a:t>Feature Based Knowledge </a:t>
            </a:r>
          </a:p>
          <a:p>
            <a:pPr lvl="3"/>
            <a:r>
              <a:rPr lang="en-GB" dirty="0"/>
              <a:t>Logit Based Knowledge </a:t>
            </a:r>
          </a:p>
          <a:p>
            <a:pPr lvl="4"/>
            <a:r>
              <a:rPr lang="en-GB" dirty="0"/>
              <a:t>Logits are the raw model outputs before applying </a:t>
            </a:r>
            <a:r>
              <a:rPr lang="en-GB" dirty="0" err="1"/>
              <a:t>softmax</a:t>
            </a:r>
            <a:r>
              <a:rPr lang="en-GB" dirty="0"/>
              <a:t>; they map probability values from (0,1) to real numbers in (−∞,+∞).</a:t>
            </a:r>
          </a:p>
          <a:p>
            <a:pPr lvl="3"/>
            <a:r>
              <a:rPr lang="en-GB" dirty="0"/>
              <a:t>Relation Based Knowledge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FE771-2616-DE97-B5DC-E6A0024B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39179"/>
            <a:ext cx="7772400" cy="24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weights).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latin typeface="Georgia" panose="02040502050405020303" pitchFamily="18" charset="0"/>
              </a:rPr>
              <a:t>Mao, </a:t>
            </a:r>
            <a:r>
              <a:rPr lang="en-GB" sz="1200" b="0" i="0" dirty="0" err="1">
                <a:effectLst/>
                <a:latin typeface="Georgia" panose="02040502050405020303" pitchFamily="18" charset="0"/>
              </a:rPr>
              <a:t>Huizi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, et al. "Exploring the granularity of sparsity in convolutional neural networks." </a:t>
            </a:r>
            <a:r>
              <a:rPr lang="en-GB" sz="1200" b="0" i="1" dirty="0">
                <a:effectLst/>
                <a:latin typeface="Georgia" panose="02040502050405020303" pitchFamily="18" charset="0"/>
              </a:rPr>
              <a:t>Proceedings of the IEEE Conference on Computer Vision and Pattern Recognition Workshops</a:t>
            </a:r>
            <a:r>
              <a:rPr lang="en-GB" sz="1200" b="0" i="0" dirty="0">
                <a:effectLst/>
                <a:latin typeface="Georgia" panose="02040502050405020303" pitchFamily="18" charset="0"/>
              </a:rPr>
              <a:t>. 2017.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Edge and Cloud Inference 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Types of Machine Learning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 / Kernels </a:t>
            </a:r>
          </a:p>
          <a:p>
            <a:r>
              <a:rPr lang="en-GB" altLang="en-US" b="1" dirty="0"/>
              <a:t>Lecture 4</a:t>
            </a:r>
            <a:r>
              <a:rPr lang="en-GB" altLang="en-US" dirty="0"/>
              <a:t>: Optimization 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Arm Edge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cloud Arm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cloud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40441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 err="1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6" y="2183609"/>
            <a:ext cx="6300562" cy="305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316526" y="5511429"/>
            <a:ext cx="630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197661" y="5745353"/>
            <a:ext cx="27578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EFF1E-FEC8-E8AC-C3A3-934E8829E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640" y="2070299"/>
            <a:ext cx="4271935" cy="348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03630"/>
            <a:ext cx="6968744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Logic:</a:t>
            </a:r>
            <a:r>
              <a:rPr lang="en-GB" dirty="0"/>
              <a:t> Decodes Instructions and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F41C4539-822F-CB12-60C9-426860A9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1" y="476251"/>
            <a:ext cx="3994149" cy="51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D159B-9526-302A-1E66-54971D34DCA5}"/>
              </a:ext>
            </a:extLst>
          </p:cNvPr>
          <p:cNvSpPr txBox="1"/>
          <p:nvPr/>
        </p:nvSpPr>
        <p:spPr>
          <a:xfrm>
            <a:off x="1562777" y="6523988"/>
            <a:ext cx="10811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Cortex-A72 Technical Reference Manual: </a:t>
            </a:r>
            <a:r>
              <a:rPr lang="en-GB" sz="1400" dirty="0">
                <a:hlinkClick r:id="rId4"/>
              </a:rPr>
              <a:t>https://www.scs.stanford.edu/~zyedidia/docs/arm/cortex_a72.pdf</a:t>
            </a:r>
            <a:br>
              <a:rPr lang="en-GB" sz="1400" dirty="0"/>
            </a:b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166" y="1142390"/>
            <a:ext cx="5186778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</a:t>
            </a:r>
            <a:r>
              <a:rPr lang="en-GB" dirty="0"/>
              <a:t>: Executes multiple stages (fetch, decode, execute) simultaneously for higher throughput.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 Superscalar Execution</a:t>
            </a:r>
            <a:r>
              <a:rPr lang="en-GB" dirty="0"/>
              <a:t>: Allows multiple instructions per clock cycle using parallel execution units.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Out-of-Order Execution</a:t>
            </a:r>
            <a:r>
              <a:rPr lang="en-GB" dirty="0"/>
              <a:t>: Dynamically reorders instructions to avoid stalls and make better use of execution units.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4210654" y="4451379"/>
            <a:ext cx="7968372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5" y="4644162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8194840" y="1131010"/>
            <a:ext cx="399716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4317746" y="1143413"/>
            <a:ext cx="4113122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</a:t>
            </a:r>
            <a:r>
              <a:rPr lang="en-GB" dirty="0"/>
              <a:t> allow a single instruction to act on multiple data elements,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Scalable Vector Extension (SVE)</a:t>
            </a:r>
            <a:r>
              <a:rPr lang="en-GB" dirty="0"/>
              <a:t>).</a:t>
            </a:r>
          </a:p>
          <a:p>
            <a:pPr marL="780415" lvl="2" indent="0">
              <a:buNone/>
            </a:pPr>
            <a:endParaRPr lang="en-GB" dirty="0"/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6096000" y="6381750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</a:t>
            </a:r>
            <a:r>
              <a:rPr lang="en-US" sz="2100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Rapberry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pi-5)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10849</TotalTime>
  <Words>3279</Words>
  <Application>Microsoft Macintosh PowerPoint</Application>
  <PresentationFormat>Widescreen</PresentationFormat>
  <Paragraphs>391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Consolas</vt:lpstr>
      <vt:lpstr>Georgia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129</cp:revision>
  <dcterms:created xsi:type="dcterms:W3CDTF">2024-11-20T09:48:17Z</dcterms:created>
  <dcterms:modified xsi:type="dcterms:W3CDTF">2025-04-28T10:08:41Z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